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notesMasterIdLst>
    <p:notesMasterId r:id="rId8"/>
  </p:notesMasterIdLst>
  <p:sldIdLst>
    <p:sldId id="258" r:id="rId2"/>
    <p:sldId id="259" r:id="rId3"/>
    <p:sldId id="260" r:id="rId4"/>
    <p:sldId id="261" r:id="rId5"/>
    <p:sldId id="262" r:id="rId6"/>
    <p:sldId id="265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71" autoAdjust="0"/>
    <p:restoredTop sz="85696" autoAdjust="0"/>
  </p:normalViewPr>
  <p:slideViewPr>
    <p:cSldViewPr snapToGrid="0">
      <p:cViewPr varScale="1">
        <p:scale>
          <a:sx n="96" d="100"/>
          <a:sy n="96" d="100"/>
        </p:scale>
        <p:origin x="86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C20BB3-3CCB-4FE5-991B-82F6BCB48AF3}" type="datetimeFigureOut">
              <a:rPr lang="en-US" smtClean="0"/>
              <a:t>6/21/2023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746DE6-3336-457D-A091-FA20AC1C5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8052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746DE6-3336-457D-A091-FA20AC1C536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8321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6/21/2023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69582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6/21/2023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3564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6/21/2023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801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6/21/2023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809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6/21/2023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6151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6/21/2023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8465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6/21/2023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0006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6/21/2023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763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6/21/2023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2714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6/21/2023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5084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6/21/2023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925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6/21/2023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390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98590" y="988741"/>
            <a:ext cx="5888754" cy="4880518"/>
          </a:xfrm>
          <a:noFill/>
          <a:ln>
            <a:noFill/>
          </a:ln>
        </p:spPr>
        <p:txBody>
          <a:bodyPr wrap="square">
            <a:normAutofit/>
          </a:bodyPr>
          <a:lstStyle/>
          <a:p>
            <a:pPr algn="l"/>
            <a:r>
              <a:rPr lang="en-US" sz="4800" dirty="0">
                <a:solidFill>
                  <a:schemeClr val="tx1"/>
                </a:solidFill>
              </a:rPr>
              <a:t>BMPs for Crediting toward the Conowingo WIP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E5BD17F-C95C-40ED-8D04-03295D46FD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438656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203DEB5-0B19-4F8E-84E2-00F5861C96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38656" y="0"/>
            <a:ext cx="321564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1867700" y="2007220"/>
            <a:ext cx="2357553" cy="2843560"/>
          </a:xfrm>
        </p:spPr>
        <p:txBody>
          <a:bodyPr anchor="ctr">
            <a:normAutofit/>
          </a:bodyPr>
          <a:lstStyle/>
          <a:p>
            <a:pPr algn="r"/>
            <a:r>
              <a:rPr lang="en-US" dirty="0">
                <a:solidFill>
                  <a:srgbClr val="FFFFFF"/>
                </a:solidFill>
              </a:rPr>
              <a:t>Olivia Devereux &amp; Tim Paris</a:t>
            </a:r>
          </a:p>
          <a:p>
            <a:pPr algn="r"/>
            <a:r>
              <a:rPr lang="en-US" dirty="0">
                <a:solidFill>
                  <a:srgbClr val="FFFFFF"/>
                </a:solidFill>
              </a:rPr>
              <a:t>Watershed Technical Workgroup</a:t>
            </a:r>
          </a:p>
          <a:p>
            <a:pPr algn="r"/>
            <a:r>
              <a:rPr lang="en-US" dirty="0">
                <a:solidFill>
                  <a:srgbClr val="FFFFFF"/>
                </a:solidFill>
              </a:rPr>
              <a:t>July 6, 2023 </a:t>
            </a:r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2726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7B004AA-1851-654F-4727-046CBDE5AD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0" r="20230" b="-1"/>
          <a:stretch/>
        </p:blipFill>
        <p:spPr bwMode="auto">
          <a:xfrm>
            <a:off x="4650909" y="10"/>
            <a:ext cx="7541090" cy="6857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3" name="Rectangle 1032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643468" y="2638044"/>
            <a:ext cx="3363974" cy="3415622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Conowingo WIPs and the State WIPs</a:t>
            </a:r>
          </a:p>
          <a:p>
            <a:r>
              <a:rPr lang="en-US">
                <a:solidFill>
                  <a:schemeClr val="bg1"/>
                </a:solidFill>
              </a:rPr>
              <a:t>Tracking Progress Toward the WIPs</a:t>
            </a:r>
          </a:p>
          <a:p>
            <a:r>
              <a:rPr lang="en-US">
                <a:solidFill>
                  <a:schemeClr val="bg1"/>
                </a:solidFill>
              </a:rPr>
              <a:t>Reporting BMPs for Conowingo WIP crediting</a:t>
            </a:r>
          </a:p>
        </p:txBody>
      </p:sp>
    </p:spTree>
    <p:extLst>
      <p:ext uri="{BB962C8B-B14F-4D97-AF65-F5344CB8AC3E}">
        <p14:creationId xmlns:p14="http://schemas.microsoft.com/office/powerpoint/2010/main" val="11101407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3976D1-3430-450C-A978-87A9A6E8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D6AAC78-7D86-415A-ADC1-2B4748079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9680" y="1248156"/>
            <a:ext cx="969264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2228" y="1060704"/>
            <a:ext cx="10067544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136" y="467418"/>
            <a:ext cx="7729728" cy="1188720"/>
          </a:xfrm>
          <a:solidFill>
            <a:srgbClr val="FFFFFF"/>
          </a:solidFill>
        </p:spPr>
        <p:txBody>
          <a:bodyPr>
            <a:normAutofit/>
          </a:bodyPr>
          <a:lstStyle/>
          <a:p>
            <a:r>
              <a:rPr lang="en-US" dirty="0"/>
              <a:t>Watershed implementation plans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6062" y="1918251"/>
            <a:ext cx="8779512" cy="346875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600" dirty="0">
                <a:solidFill>
                  <a:srgbClr val="404040"/>
                </a:solidFill>
              </a:rPr>
              <a:t>The third iteration of  WIPs were established in 2018-2019 to further demonstrate how the jurisdictions plan to have practices in place by 2025 to meet the Phase III WIP planning targets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rgbClr val="404040"/>
                </a:solidFill>
              </a:rPr>
              <a:t>Planning targets are at the state and state-basin scales</a:t>
            </a:r>
          </a:p>
          <a:p>
            <a:pPr>
              <a:lnSpc>
                <a:spcPct val="90000"/>
              </a:lnSpc>
            </a:pPr>
            <a:r>
              <a:rPr lang="en-US" sz="1600" dirty="0">
                <a:solidFill>
                  <a:srgbClr val="404040"/>
                </a:solidFill>
              </a:rPr>
              <a:t>The expected loads that the Phase 3 WIPs addressed did not include the increased load from the Conowingo dams on the Susquehanna River reaching dynamic equilibrium</a:t>
            </a:r>
          </a:p>
          <a:p>
            <a:pPr>
              <a:lnSpc>
                <a:spcPct val="90000"/>
              </a:lnSpc>
            </a:pPr>
            <a:r>
              <a:rPr lang="en-US" sz="1600" dirty="0">
                <a:solidFill>
                  <a:srgbClr val="404040"/>
                </a:solidFill>
              </a:rPr>
              <a:t>The Conowingo WIP (</a:t>
            </a:r>
            <a:r>
              <a:rPr lang="en-US" sz="1600" dirty="0" err="1">
                <a:solidFill>
                  <a:srgbClr val="404040"/>
                </a:solidFill>
              </a:rPr>
              <a:t>CWIP</a:t>
            </a:r>
            <a:r>
              <a:rPr lang="en-US" sz="1600" dirty="0">
                <a:solidFill>
                  <a:srgbClr val="404040"/>
                </a:solidFill>
              </a:rPr>
              <a:t>) was established in 2021 to address this increased load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rgbClr val="404040"/>
                </a:solidFill>
              </a:rPr>
              <a:t>The </a:t>
            </a:r>
            <a:r>
              <a:rPr lang="en-US" dirty="0" err="1">
                <a:solidFill>
                  <a:srgbClr val="404040"/>
                </a:solidFill>
              </a:rPr>
              <a:t>CWIP</a:t>
            </a:r>
            <a:r>
              <a:rPr lang="en-US" dirty="0">
                <a:solidFill>
                  <a:srgbClr val="404040"/>
                </a:solidFill>
              </a:rPr>
              <a:t> is in addition to the required load reductions addressed by the Phase 3 WIPs</a:t>
            </a:r>
          </a:p>
          <a:p>
            <a:pPr>
              <a:lnSpc>
                <a:spcPct val="90000"/>
              </a:lnSpc>
            </a:pPr>
            <a:r>
              <a:rPr lang="en-US" sz="1600" dirty="0">
                <a:solidFill>
                  <a:srgbClr val="404040"/>
                </a:solidFill>
              </a:rPr>
              <a:t>BMPs implemented as part of the </a:t>
            </a:r>
            <a:r>
              <a:rPr lang="en-US" sz="1600" dirty="0" err="1">
                <a:solidFill>
                  <a:srgbClr val="404040"/>
                </a:solidFill>
              </a:rPr>
              <a:t>CWIP</a:t>
            </a:r>
            <a:r>
              <a:rPr lang="en-US" sz="1600" dirty="0">
                <a:solidFill>
                  <a:srgbClr val="404040"/>
                </a:solidFill>
              </a:rPr>
              <a:t> are tracked separately from the Phase 3 WIPs</a:t>
            </a:r>
          </a:p>
          <a:p>
            <a:pPr>
              <a:lnSpc>
                <a:spcPct val="90000"/>
              </a:lnSpc>
            </a:pPr>
            <a:r>
              <a:rPr lang="en-US" sz="1600" dirty="0">
                <a:solidFill>
                  <a:srgbClr val="404040"/>
                </a:solidFill>
              </a:rPr>
              <a:t>Climate change is another additional load and was addressed by Phase 3 WIP addendums or through the 2-year milestones </a:t>
            </a:r>
          </a:p>
        </p:txBody>
      </p:sp>
    </p:spTree>
    <p:extLst>
      <p:ext uri="{BB962C8B-B14F-4D97-AF65-F5344CB8AC3E}">
        <p14:creationId xmlns:p14="http://schemas.microsoft.com/office/powerpoint/2010/main" val="3902040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33976D1-3430-450C-A978-87A9A6E8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D6AAC78-7D86-415A-ADC1-2B4748079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9680" y="1248156"/>
            <a:ext cx="969264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2228" y="1060704"/>
            <a:ext cx="10067544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136" y="467418"/>
            <a:ext cx="7729728" cy="1188720"/>
          </a:xfrm>
          <a:solidFill>
            <a:srgbClr val="FFFFFF"/>
          </a:solidFill>
        </p:spPr>
        <p:txBody>
          <a:bodyPr>
            <a:normAutofit/>
          </a:bodyPr>
          <a:lstStyle/>
          <a:p>
            <a:r>
              <a:rPr lang="en-US" dirty="0"/>
              <a:t>Tracking Progress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6062" y="2291262"/>
            <a:ext cx="8779512" cy="287925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404040"/>
                </a:solidFill>
              </a:rPr>
              <a:t>A method for attributing </a:t>
            </a:r>
            <a:r>
              <a:rPr lang="en-US" dirty="0" err="1">
                <a:solidFill>
                  <a:srgbClr val="404040"/>
                </a:solidFill>
              </a:rPr>
              <a:t>CWIP</a:t>
            </a:r>
            <a:r>
              <a:rPr lang="en-US" dirty="0">
                <a:solidFill>
                  <a:srgbClr val="404040"/>
                </a:solidFill>
              </a:rPr>
              <a:t> BMPs has been available in the </a:t>
            </a:r>
            <a:r>
              <a:rPr lang="en-US" dirty="0" err="1">
                <a:solidFill>
                  <a:srgbClr val="404040"/>
                </a:solidFill>
              </a:rPr>
              <a:t>NEIEN</a:t>
            </a:r>
            <a:r>
              <a:rPr lang="en-US" dirty="0">
                <a:solidFill>
                  <a:srgbClr val="404040"/>
                </a:solidFill>
              </a:rPr>
              <a:t> schema since 2018</a:t>
            </a:r>
          </a:p>
          <a:p>
            <a:r>
              <a:rPr lang="en-US" dirty="0">
                <a:solidFill>
                  <a:srgbClr val="404040"/>
                </a:solidFill>
              </a:rPr>
              <a:t>The process for evaluating </a:t>
            </a:r>
            <a:r>
              <a:rPr lang="en-US" dirty="0" err="1">
                <a:solidFill>
                  <a:srgbClr val="404040"/>
                </a:solidFill>
              </a:rPr>
              <a:t>CWIP</a:t>
            </a:r>
            <a:r>
              <a:rPr lang="en-US" dirty="0">
                <a:solidFill>
                  <a:srgbClr val="404040"/>
                </a:solidFill>
              </a:rPr>
              <a:t> progress compared to overall progress will follow the steps below</a:t>
            </a:r>
          </a:p>
          <a:p>
            <a:pPr lvl="1"/>
            <a:r>
              <a:rPr lang="en-US" dirty="0">
                <a:solidFill>
                  <a:srgbClr val="404040"/>
                </a:solidFill>
              </a:rPr>
              <a:t>Generate loads from CAST with all BMPs (</a:t>
            </a:r>
            <a:r>
              <a:rPr lang="en-US" dirty="0" err="1">
                <a:solidFill>
                  <a:srgbClr val="404040"/>
                </a:solidFill>
              </a:rPr>
              <a:t>CWIP</a:t>
            </a:r>
            <a:r>
              <a:rPr lang="en-US" dirty="0">
                <a:solidFill>
                  <a:srgbClr val="404040"/>
                </a:solidFill>
              </a:rPr>
              <a:t> and WIP3) = all BMPs loads</a:t>
            </a:r>
          </a:p>
          <a:p>
            <a:pPr lvl="1"/>
            <a:r>
              <a:rPr lang="en-US" dirty="0">
                <a:solidFill>
                  <a:srgbClr val="404040"/>
                </a:solidFill>
              </a:rPr>
              <a:t>Generate load from CAST without the </a:t>
            </a:r>
            <a:r>
              <a:rPr lang="en-US" dirty="0" err="1">
                <a:solidFill>
                  <a:srgbClr val="404040"/>
                </a:solidFill>
              </a:rPr>
              <a:t>CWIP</a:t>
            </a:r>
            <a:r>
              <a:rPr lang="en-US" dirty="0">
                <a:solidFill>
                  <a:srgbClr val="404040"/>
                </a:solidFill>
              </a:rPr>
              <a:t> BMPs = WIP3 only BMPs</a:t>
            </a:r>
          </a:p>
          <a:p>
            <a:pPr lvl="1"/>
            <a:r>
              <a:rPr lang="en-US" dirty="0">
                <a:solidFill>
                  <a:srgbClr val="404040"/>
                </a:solidFill>
              </a:rPr>
              <a:t>Determine the difference = </a:t>
            </a:r>
            <a:r>
              <a:rPr lang="en-US" dirty="0" err="1">
                <a:solidFill>
                  <a:srgbClr val="404040"/>
                </a:solidFill>
              </a:rPr>
              <a:t>CWIP</a:t>
            </a:r>
            <a:r>
              <a:rPr lang="en-US" dirty="0">
                <a:solidFill>
                  <a:srgbClr val="404040"/>
                </a:solidFill>
              </a:rPr>
              <a:t> load</a:t>
            </a:r>
          </a:p>
          <a:p>
            <a:pPr lvl="1"/>
            <a:r>
              <a:rPr lang="en-US" dirty="0">
                <a:solidFill>
                  <a:srgbClr val="404040"/>
                </a:solidFill>
              </a:rPr>
              <a:t>All BMPs load – WIP3 BMPs load = </a:t>
            </a:r>
            <a:r>
              <a:rPr lang="en-US" dirty="0" err="1">
                <a:solidFill>
                  <a:srgbClr val="404040"/>
                </a:solidFill>
              </a:rPr>
              <a:t>CWIP</a:t>
            </a:r>
            <a:r>
              <a:rPr lang="en-US" dirty="0">
                <a:solidFill>
                  <a:srgbClr val="404040"/>
                </a:solidFill>
              </a:rPr>
              <a:t> load</a:t>
            </a:r>
          </a:p>
          <a:p>
            <a:pPr lvl="1"/>
            <a:endParaRPr dirty="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489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group of people fishing in the water&#10;&#10;Description automatically generated with low confidence">
            <a:extLst>
              <a:ext uri="{FF2B5EF4-FFF2-40B4-BE49-F238E27FC236}">
                <a16:creationId xmlns:a16="http://schemas.microsoft.com/office/drawing/2014/main" id="{696C5B2A-28AD-759F-2069-1CF786B32F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9074" b="-1"/>
          <a:stretch/>
        </p:blipFill>
        <p:spPr>
          <a:xfrm>
            <a:off x="4650909" y="10"/>
            <a:ext cx="7541090" cy="6857989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Reporting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3468" y="2638044"/>
            <a:ext cx="3363974" cy="341562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Report using the existing National Environmental Information Exchange Network (</a:t>
            </a:r>
            <a:r>
              <a:rPr lang="en-US" dirty="0" err="1">
                <a:solidFill>
                  <a:schemeClr val="bg1"/>
                </a:solidFill>
              </a:rPr>
              <a:t>NEIEN</a:t>
            </a:r>
            <a:r>
              <a:rPr lang="en-US" dirty="0">
                <a:solidFill>
                  <a:schemeClr val="bg1"/>
                </a:solidFill>
              </a:rPr>
              <a:t>) schema – no change</a:t>
            </a:r>
          </a:p>
          <a:p>
            <a:r>
              <a:rPr lang="en-US" dirty="0">
                <a:solidFill>
                  <a:schemeClr val="bg1"/>
                </a:solidFill>
              </a:rPr>
              <a:t>Populate the </a:t>
            </a:r>
            <a:r>
              <a:rPr lang="en-US" dirty="0" err="1">
                <a:solidFill>
                  <a:srgbClr val="FFC000"/>
                </a:solidFill>
              </a:rPr>
              <a:t>BMPLabel</a:t>
            </a:r>
            <a:r>
              <a:rPr lang="en-US" dirty="0">
                <a:solidFill>
                  <a:schemeClr val="bg1"/>
                </a:solidFill>
              </a:rPr>
              <a:t> element with the word ‘</a:t>
            </a:r>
            <a:r>
              <a:rPr lang="en-US" dirty="0">
                <a:solidFill>
                  <a:srgbClr val="FFC000"/>
                </a:solidFill>
              </a:rPr>
              <a:t>Conowingo</a:t>
            </a:r>
            <a:r>
              <a:rPr lang="en-US" dirty="0">
                <a:solidFill>
                  <a:schemeClr val="bg1"/>
                </a:solidFill>
              </a:rPr>
              <a:t>’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The input of ‘</a:t>
            </a:r>
            <a:r>
              <a:rPr lang="en-US" dirty="0">
                <a:solidFill>
                  <a:srgbClr val="FFC000"/>
                </a:solidFill>
              </a:rPr>
              <a:t>Conowingo</a:t>
            </a:r>
            <a:r>
              <a:rPr lang="en-US" dirty="0">
                <a:solidFill>
                  <a:schemeClr val="bg1"/>
                </a:solidFill>
              </a:rPr>
              <a:t>’ is not case sensitive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Blank values for </a:t>
            </a:r>
            <a:r>
              <a:rPr lang="en-US" dirty="0" err="1">
                <a:solidFill>
                  <a:srgbClr val="FFC000"/>
                </a:solidFill>
              </a:rPr>
              <a:t>BMPLabel</a:t>
            </a:r>
            <a:r>
              <a:rPr lang="en-US" dirty="0">
                <a:solidFill>
                  <a:schemeClr val="bg1"/>
                </a:solidFill>
              </a:rPr>
              <a:t> will be assumed to be for the Phase 3 WIPs</a:t>
            </a:r>
          </a:p>
        </p:txBody>
      </p:sp>
    </p:spTree>
    <p:extLst>
      <p:ext uri="{BB962C8B-B14F-4D97-AF65-F5344CB8AC3E}">
        <p14:creationId xmlns:p14="http://schemas.microsoft.com/office/powerpoint/2010/main" val="13398400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B74E28-44AA-C3BD-B6D8-D289EED29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06427"/>
            <a:ext cx="7729728" cy="623476"/>
          </a:xfrm>
        </p:spPr>
        <p:txBody>
          <a:bodyPr>
            <a:normAutofit fontScale="90000"/>
          </a:bodyPr>
          <a:lstStyle/>
          <a:p>
            <a:r>
              <a:rPr lang="en-US" dirty="0"/>
              <a:t>NEIEN Schema – BMP Label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CB6147A-8B04-7D07-CD7F-8A8E9D8B1C8A}"/>
              </a:ext>
            </a:extLst>
          </p:cNvPr>
          <p:cNvSpPr txBox="1"/>
          <p:nvPr/>
        </p:nvSpPr>
        <p:spPr>
          <a:xfrm>
            <a:off x="510139" y="1126156"/>
            <a:ext cx="11492565" cy="526297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CC0000"/>
                </a:solidFill>
              </a:rPr>
              <a:t>&lt;</a:t>
            </a:r>
            <a:r>
              <a:rPr lang="en-US" sz="1200" dirty="0" err="1">
                <a:solidFill>
                  <a:srgbClr val="CC0000"/>
                </a:solidFill>
              </a:rPr>
              <a:t>NPSBMPIdentity</a:t>
            </a:r>
            <a:r>
              <a:rPr lang="en-US" sz="1200" dirty="0">
                <a:solidFill>
                  <a:srgbClr val="CC0000"/>
                </a:solidFill>
              </a:rPr>
              <a:t>&gt;</a:t>
            </a:r>
          </a:p>
          <a:p>
            <a:r>
              <a:rPr lang="en-US" sz="1200" dirty="0">
                <a:solidFill>
                  <a:srgbClr val="CC0000"/>
                </a:solidFill>
              </a:rPr>
              <a:t>	</a:t>
            </a:r>
            <a:r>
              <a:rPr lang="en-US" sz="1200" dirty="0"/>
              <a:t>………</a:t>
            </a:r>
          </a:p>
          <a:p>
            <a:pPr lvl="1"/>
            <a:r>
              <a:rPr lang="en-US" sz="1200" dirty="0">
                <a:solidFill>
                  <a:srgbClr val="CC0000"/>
                </a:solidFill>
              </a:rPr>
              <a:t>&lt;</a:t>
            </a:r>
            <a:r>
              <a:rPr lang="en-US" sz="1200" dirty="0" err="1">
                <a:solidFill>
                  <a:srgbClr val="CC0000"/>
                </a:solidFill>
              </a:rPr>
              <a:t>BMPIdentity</a:t>
            </a:r>
            <a:r>
              <a:rPr lang="en-US" sz="1200" dirty="0">
                <a:solidFill>
                  <a:srgbClr val="CC0000"/>
                </a:solidFill>
              </a:rPr>
              <a:t>&gt;					</a:t>
            </a:r>
          </a:p>
          <a:p>
            <a:pPr lvl="1"/>
            <a:r>
              <a:rPr lang="en-US" sz="1200" dirty="0">
                <a:solidFill>
                  <a:srgbClr val="CC0000"/>
                </a:solidFill>
              </a:rPr>
              <a:t>	&lt;</a:t>
            </a:r>
            <a:r>
              <a:rPr lang="en-US" sz="1200" dirty="0" err="1">
                <a:solidFill>
                  <a:srgbClr val="CC0000"/>
                </a:solidFill>
              </a:rPr>
              <a:t>BMPType</a:t>
            </a:r>
            <a:r>
              <a:rPr lang="en-US" sz="1200" dirty="0">
                <a:solidFill>
                  <a:srgbClr val="CC0000"/>
                </a:solidFill>
              </a:rPr>
              <a:t>&gt;						</a:t>
            </a:r>
          </a:p>
          <a:p>
            <a:pPr lvl="1"/>
            <a:r>
              <a:rPr lang="en-US" sz="1200" dirty="0">
                <a:solidFill>
                  <a:srgbClr val="CC0000"/>
                </a:solidFill>
              </a:rPr>
              <a:t>		&lt;</a:t>
            </a:r>
            <a:r>
              <a:rPr lang="en-US" sz="1200" dirty="0" err="1">
                <a:solidFill>
                  <a:srgbClr val="CC0000"/>
                </a:solidFill>
              </a:rPr>
              <a:t>BMPTypeCode</a:t>
            </a:r>
            <a:r>
              <a:rPr lang="en-US" sz="1200" dirty="0">
                <a:solidFill>
                  <a:srgbClr val="CC0000"/>
                </a:solidFill>
              </a:rPr>
              <a:t>&gt;</a:t>
            </a:r>
            <a:r>
              <a:rPr lang="en-US" sz="1200" dirty="0"/>
              <a:t>AGR</a:t>
            </a:r>
            <a:r>
              <a:rPr lang="en-US" sz="1200" dirty="0">
                <a:solidFill>
                  <a:srgbClr val="CC0000"/>
                </a:solidFill>
              </a:rPr>
              <a:t>&lt;/</a:t>
            </a:r>
            <a:r>
              <a:rPr lang="en-US" sz="1200" dirty="0" err="1">
                <a:solidFill>
                  <a:srgbClr val="CC0000"/>
                </a:solidFill>
              </a:rPr>
              <a:t>BMPTypeCode</a:t>
            </a:r>
            <a:r>
              <a:rPr lang="en-US" sz="1200" dirty="0">
                <a:solidFill>
                  <a:srgbClr val="CC0000"/>
                </a:solidFill>
              </a:rPr>
              <a:t>&gt;</a:t>
            </a:r>
          </a:p>
          <a:p>
            <a:pPr lvl="1"/>
            <a:r>
              <a:rPr lang="en-US" sz="1200" dirty="0">
                <a:solidFill>
                  <a:srgbClr val="CC0000"/>
                </a:solidFill>
              </a:rPr>
              <a:t>		&lt;</a:t>
            </a:r>
            <a:r>
              <a:rPr lang="en-US" sz="1200" dirty="0" err="1">
                <a:solidFill>
                  <a:srgbClr val="CC0000"/>
                </a:solidFill>
              </a:rPr>
              <a:t>BMPTypeCodeDescription</a:t>
            </a:r>
            <a:r>
              <a:rPr lang="en-US" sz="1200" dirty="0">
                <a:solidFill>
                  <a:srgbClr val="CC0000"/>
                </a:solidFill>
              </a:rPr>
              <a:t>&gt;</a:t>
            </a:r>
            <a:r>
              <a:rPr lang="en-US" sz="1200" dirty="0"/>
              <a:t>Agricultural</a:t>
            </a:r>
            <a:r>
              <a:rPr lang="en-US" sz="1200" dirty="0">
                <a:solidFill>
                  <a:srgbClr val="CC0000"/>
                </a:solidFill>
              </a:rPr>
              <a:t>&lt;/</a:t>
            </a:r>
            <a:r>
              <a:rPr lang="en-US" sz="1200" dirty="0" err="1">
                <a:solidFill>
                  <a:srgbClr val="CC0000"/>
                </a:solidFill>
              </a:rPr>
              <a:t>BMPTypeCodeDescription</a:t>
            </a:r>
            <a:r>
              <a:rPr lang="en-US" sz="1200" dirty="0">
                <a:solidFill>
                  <a:srgbClr val="CC0000"/>
                </a:solidFill>
              </a:rPr>
              <a:t>&gt;</a:t>
            </a:r>
          </a:p>
          <a:p>
            <a:pPr lvl="1"/>
            <a:r>
              <a:rPr lang="en-US" sz="1200" dirty="0">
                <a:solidFill>
                  <a:srgbClr val="CC0000"/>
                </a:solidFill>
              </a:rPr>
              <a:t>	&lt;/</a:t>
            </a:r>
            <a:r>
              <a:rPr lang="en-US" sz="1200" dirty="0" err="1">
                <a:solidFill>
                  <a:srgbClr val="CC0000"/>
                </a:solidFill>
              </a:rPr>
              <a:t>BMPType</a:t>
            </a:r>
            <a:r>
              <a:rPr lang="en-US" sz="1200" dirty="0">
                <a:solidFill>
                  <a:srgbClr val="CC0000"/>
                </a:solidFill>
              </a:rPr>
              <a:t>&gt;</a:t>
            </a:r>
          </a:p>
          <a:p>
            <a:pPr lvl="1"/>
            <a:r>
              <a:rPr lang="en-US" sz="1200" dirty="0">
                <a:solidFill>
                  <a:srgbClr val="CC0000"/>
                </a:solidFill>
              </a:rPr>
              <a:t>	&lt;</a:t>
            </a:r>
            <a:r>
              <a:rPr lang="en-US" sz="1200" dirty="0" err="1">
                <a:solidFill>
                  <a:srgbClr val="CC0000"/>
                </a:solidFill>
              </a:rPr>
              <a:t>BMPNameData</a:t>
            </a:r>
            <a:r>
              <a:rPr lang="en-US" sz="1200" dirty="0">
                <a:solidFill>
                  <a:srgbClr val="CC0000"/>
                </a:solidFill>
              </a:rPr>
              <a:t>&gt;</a:t>
            </a:r>
          </a:p>
          <a:p>
            <a:pPr lvl="1"/>
            <a:r>
              <a:rPr lang="en-US" sz="1200" dirty="0">
                <a:solidFill>
                  <a:srgbClr val="CC0000"/>
                </a:solidFill>
              </a:rPr>
              <a:t>		&lt;</a:t>
            </a:r>
            <a:r>
              <a:rPr lang="en-US" sz="1200" dirty="0" err="1">
                <a:solidFill>
                  <a:srgbClr val="CC0000"/>
                </a:solidFill>
              </a:rPr>
              <a:t>BMPName</a:t>
            </a:r>
            <a:r>
              <a:rPr lang="en-US" sz="1200" dirty="0">
                <a:solidFill>
                  <a:srgbClr val="CC0000"/>
                </a:solidFill>
              </a:rPr>
              <a:t>&gt;</a:t>
            </a:r>
            <a:r>
              <a:rPr lang="en-US" sz="1200" dirty="0"/>
              <a:t>Tree/Shrub Establishment</a:t>
            </a:r>
            <a:r>
              <a:rPr lang="en-US" sz="1200" dirty="0">
                <a:solidFill>
                  <a:srgbClr val="CC0000"/>
                </a:solidFill>
              </a:rPr>
              <a:t>&lt;/</a:t>
            </a:r>
            <a:r>
              <a:rPr lang="en-US" sz="1200" dirty="0" err="1">
                <a:solidFill>
                  <a:srgbClr val="CC0000"/>
                </a:solidFill>
              </a:rPr>
              <a:t>BMPName</a:t>
            </a:r>
            <a:r>
              <a:rPr lang="en-US" sz="1200" dirty="0">
                <a:solidFill>
                  <a:srgbClr val="CC0000"/>
                </a:solidFill>
              </a:rPr>
              <a:t>&gt;</a:t>
            </a:r>
          </a:p>
          <a:p>
            <a:pPr lvl="1"/>
            <a:r>
              <a:rPr lang="en-US" sz="1200" dirty="0">
                <a:solidFill>
                  <a:srgbClr val="CC0000"/>
                </a:solidFill>
              </a:rPr>
              <a:t>		&lt;</a:t>
            </a:r>
            <a:r>
              <a:rPr lang="en-US" sz="1200" dirty="0" err="1">
                <a:solidFill>
                  <a:srgbClr val="CC0000"/>
                </a:solidFill>
              </a:rPr>
              <a:t>BMPNameType</a:t>
            </a:r>
            <a:r>
              <a:rPr lang="en-US" sz="1200" dirty="0">
                <a:solidFill>
                  <a:srgbClr val="CC0000"/>
                </a:solidFill>
              </a:rPr>
              <a:t>&gt;</a:t>
            </a:r>
          </a:p>
          <a:p>
            <a:pPr lvl="1"/>
            <a:r>
              <a:rPr lang="en-US" sz="1200" dirty="0">
                <a:solidFill>
                  <a:srgbClr val="CC0000"/>
                </a:solidFill>
              </a:rPr>
              <a:t>			&lt;</a:t>
            </a:r>
            <a:r>
              <a:rPr lang="en-US" sz="1200" dirty="0" err="1">
                <a:solidFill>
                  <a:srgbClr val="CC0000"/>
                </a:solidFill>
              </a:rPr>
              <a:t>BMPNameTypeCode</a:t>
            </a:r>
            <a:r>
              <a:rPr lang="en-US" sz="1200" dirty="0">
                <a:solidFill>
                  <a:srgbClr val="CC0000"/>
                </a:solidFill>
              </a:rPr>
              <a:t>&gt;</a:t>
            </a:r>
            <a:r>
              <a:rPr lang="en-US" sz="1200" dirty="0"/>
              <a:t>FED</a:t>
            </a:r>
            <a:r>
              <a:rPr lang="en-US" sz="1200" dirty="0">
                <a:solidFill>
                  <a:srgbClr val="CC0000"/>
                </a:solidFill>
              </a:rPr>
              <a:t>&lt;/</a:t>
            </a:r>
            <a:r>
              <a:rPr lang="en-US" sz="1200" dirty="0" err="1">
                <a:solidFill>
                  <a:srgbClr val="CC0000"/>
                </a:solidFill>
              </a:rPr>
              <a:t>BMPNameTypeCode</a:t>
            </a:r>
            <a:r>
              <a:rPr lang="en-US" sz="1200" dirty="0">
                <a:solidFill>
                  <a:srgbClr val="CC0000"/>
                </a:solidFill>
              </a:rPr>
              <a:t>&gt;								</a:t>
            </a:r>
          </a:p>
          <a:p>
            <a:pPr lvl="1"/>
            <a:r>
              <a:rPr lang="en-US" sz="1200" dirty="0">
                <a:solidFill>
                  <a:srgbClr val="CC0000"/>
                </a:solidFill>
              </a:rPr>
              <a:t>			&lt;</a:t>
            </a:r>
            <a:r>
              <a:rPr lang="en-US" sz="1200" dirty="0" err="1">
                <a:solidFill>
                  <a:srgbClr val="CC0000"/>
                </a:solidFill>
              </a:rPr>
              <a:t>BMPNameTypeCodeDescription</a:t>
            </a:r>
            <a:r>
              <a:rPr lang="en-US" sz="1200" dirty="0">
                <a:solidFill>
                  <a:srgbClr val="CC0000"/>
                </a:solidFill>
              </a:rPr>
              <a:t>&gt;</a:t>
            </a:r>
            <a:r>
              <a:rPr lang="en-US" sz="1200" dirty="0"/>
              <a:t>FEDERAL</a:t>
            </a:r>
            <a:r>
              <a:rPr lang="en-US" sz="1200" dirty="0">
                <a:solidFill>
                  <a:srgbClr val="CC0000"/>
                </a:solidFill>
              </a:rPr>
              <a:t>&lt;/</a:t>
            </a:r>
            <a:r>
              <a:rPr lang="en-US" sz="1200" dirty="0" err="1">
                <a:solidFill>
                  <a:srgbClr val="CC0000"/>
                </a:solidFill>
              </a:rPr>
              <a:t>BMPNameTypeCodeDescription</a:t>
            </a:r>
            <a:r>
              <a:rPr lang="en-US" sz="1200" dirty="0">
                <a:solidFill>
                  <a:srgbClr val="CC0000"/>
                </a:solidFill>
              </a:rPr>
              <a:t>&gt;</a:t>
            </a:r>
          </a:p>
          <a:p>
            <a:pPr lvl="1"/>
            <a:r>
              <a:rPr lang="en-US" sz="1200" dirty="0">
                <a:solidFill>
                  <a:srgbClr val="CC0000"/>
                </a:solidFill>
              </a:rPr>
              <a:t>		&lt;/</a:t>
            </a:r>
            <a:r>
              <a:rPr lang="en-US" sz="1200" dirty="0" err="1">
                <a:solidFill>
                  <a:srgbClr val="CC0000"/>
                </a:solidFill>
              </a:rPr>
              <a:t>BMPNameType</a:t>
            </a:r>
            <a:r>
              <a:rPr lang="en-US" sz="1200" dirty="0">
                <a:solidFill>
                  <a:srgbClr val="CC0000"/>
                </a:solidFill>
              </a:rPr>
              <a:t>&gt;					</a:t>
            </a:r>
          </a:p>
          <a:p>
            <a:pPr lvl="1"/>
            <a:r>
              <a:rPr lang="en-US" sz="1200" dirty="0">
                <a:solidFill>
                  <a:srgbClr val="CC0000"/>
                </a:solidFill>
              </a:rPr>
              <a:t>	&lt;/</a:t>
            </a:r>
            <a:r>
              <a:rPr lang="en-US" sz="1200" dirty="0" err="1">
                <a:solidFill>
                  <a:srgbClr val="CC0000"/>
                </a:solidFill>
              </a:rPr>
              <a:t>BMPNameData</a:t>
            </a:r>
            <a:r>
              <a:rPr lang="en-US" sz="1200" dirty="0">
                <a:solidFill>
                  <a:srgbClr val="CC0000"/>
                </a:solidFill>
              </a:rPr>
              <a:t>&gt;</a:t>
            </a:r>
          </a:p>
          <a:p>
            <a:pPr lvl="1"/>
            <a:r>
              <a:rPr lang="en-US" sz="1200" dirty="0">
                <a:solidFill>
                  <a:srgbClr val="CC0000"/>
                </a:solidFill>
              </a:rPr>
              <a:t>	&lt;</a:t>
            </a:r>
            <a:r>
              <a:rPr lang="en-US" sz="1200" dirty="0" err="1">
                <a:solidFill>
                  <a:srgbClr val="CC0000"/>
                </a:solidFill>
              </a:rPr>
              <a:t>NPSMeasure</a:t>
            </a:r>
            <a:r>
              <a:rPr lang="en-US" sz="1200" dirty="0">
                <a:solidFill>
                  <a:srgbClr val="CC0000"/>
                </a:solidFill>
              </a:rPr>
              <a:t>&gt;</a:t>
            </a:r>
          </a:p>
          <a:p>
            <a:pPr lvl="1"/>
            <a:r>
              <a:rPr lang="en-US" sz="1200" dirty="0">
                <a:solidFill>
                  <a:srgbClr val="CC0000"/>
                </a:solidFill>
              </a:rPr>
              <a:t>		&lt;</a:t>
            </a:r>
            <a:r>
              <a:rPr lang="en-US" sz="1200" dirty="0" err="1">
                <a:solidFill>
                  <a:srgbClr val="CC0000"/>
                </a:solidFill>
              </a:rPr>
              <a:t>MeasureValue</a:t>
            </a:r>
            <a:r>
              <a:rPr lang="en-US" sz="1200" dirty="0">
                <a:solidFill>
                  <a:srgbClr val="CC0000"/>
                </a:solidFill>
              </a:rPr>
              <a:t>&gt;</a:t>
            </a:r>
            <a:r>
              <a:rPr lang="en-US" sz="1200" dirty="0"/>
              <a:t>3.00</a:t>
            </a:r>
            <a:r>
              <a:rPr lang="en-US" sz="1200" dirty="0">
                <a:solidFill>
                  <a:srgbClr val="CC0000"/>
                </a:solidFill>
              </a:rPr>
              <a:t>&lt;/</a:t>
            </a:r>
            <a:r>
              <a:rPr lang="en-US" sz="1200" dirty="0" err="1">
                <a:solidFill>
                  <a:srgbClr val="CC0000"/>
                </a:solidFill>
              </a:rPr>
              <a:t>MeasureValue</a:t>
            </a:r>
            <a:r>
              <a:rPr lang="en-US" sz="1200" dirty="0">
                <a:solidFill>
                  <a:srgbClr val="CC0000"/>
                </a:solidFill>
              </a:rPr>
              <a:t>&gt;</a:t>
            </a:r>
          </a:p>
          <a:p>
            <a:pPr lvl="1"/>
            <a:r>
              <a:rPr lang="en-US" sz="1200" dirty="0">
                <a:solidFill>
                  <a:srgbClr val="CC0000"/>
                </a:solidFill>
              </a:rPr>
              <a:t>		&lt;</a:t>
            </a:r>
            <a:r>
              <a:rPr lang="en-US" sz="1200" dirty="0" err="1">
                <a:solidFill>
                  <a:srgbClr val="CC0000"/>
                </a:solidFill>
              </a:rPr>
              <a:t>MeasureUnit</a:t>
            </a:r>
            <a:r>
              <a:rPr lang="en-US" sz="1200" dirty="0">
                <a:solidFill>
                  <a:srgbClr val="CC0000"/>
                </a:solidFill>
              </a:rPr>
              <a:t>&gt;</a:t>
            </a:r>
          </a:p>
          <a:p>
            <a:pPr lvl="1"/>
            <a:r>
              <a:rPr lang="en-US" sz="1200" dirty="0">
                <a:solidFill>
                  <a:srgbClr val="CC0000"/>
                </a:solidFill>
              </a:rPr>
              <a:t>			&lt;</a:t>
            </a:r>
            <a:r>
              <a:rPr lang="en-US" sz="1200" dirty="0" err="1">
                <a:solidFill>
                  <a:srgbClr val="CC0000"/>
                </a:solidFill>
              </a:rPr>
              <a:t>MeasureUnitCode</a:t>
            </a:r>
            <a:r>
              <a:rPr lang="en-US" sz="1200" dirty="0">
                <a:solidFill>
                  <a:srgbClr val="CC0000"/>
                </a:solidFill>
              </a:rPr>
              <a:t>&gt;</a:t>
            </a:r>
            <a:r>
              <a:rPr lang="en-US" sz="1200" dirty="0"/>
              <a:t>ACRE</a:t>
            </a:r>
            <a:r>
              <a:rPr lang="en-US" sz="1200" dirty="0">
                <a:solidFill>
                  <a:srgbClr val="CC0000"/>
                </a:solidFill>
              </a:rPr>
              <a:t>&lt;/</a:t>
            </a:r>
            <a:r>
              <a:rPr lang="en-US" sz="1200" dirty="0" err="1">
                <a:solidFill>
                  <a:srgbClr val="CC0000"/>
                </a:solidFill>
              </a:rPr>
              <a:t>MeasureUnitCode</a:t>
            </a:r>
            <a:r>
              <a:rPr lang="en-US" sz="1200" dirty="0">
                <a:solidFill>
                  <a:srgbClr val="CC0000"/>
                </a:solidFill>
              </a:rPr>
              <a:t>&gt;</a:t>
            </a:r>
          </a:p>
          <a:p>
            <a:pPr lvl="1"/>
            <a:r>
              <a:rPr lang="en-US" sz="1200" dirty="0">
                <a:solidFill>
                  <a:srgbClr val="CC0000"/>
                </a:solidFill>
              </a:rPr>
              <a:t>			&lt;</a:t>
            </a:r>
            <a:r>
              <a:rPr lang="en-US" sz="1200" dirty="0" err="1">
                <a:solidFill>
                  <a:srgbClr val="CC0000"/>
                </a:solidFill>
              </a:rPr>
              <a:t>MeasureUnitName</a:t>
            </a:r>
            <a:r>
              <a:rPr lang="en-US" sz="1200" dirty="0">
                <a:solidFill>
                  <a:srgbClr val="CC0000"/>
                </a:solidFill>
              </a:rPr>
              <a:t>&gt;</a:t>
            </a:r>
            <a:r>
              <a:rPr lang="en-US" sz="1200" dirty="0"/>
              <a:t>Acres</a:t>
            </a:r>
            <a:r>
              <a:rPr lang="en-US" sz="1200" dirty="0">
                <a:solidFill>
                  <a:srgbClr val="CC0000"/>
                </a:solidFill>
              </a:rPr>
              <a:t>&lt;/</a:t>
            </a:r>
            <a:r>
              <a:rPr lang="en-US" sz="1200" dirty="0" err="1">
                <a:solidFill>
                  <a:srgbClr val="CC0000"/>
                </a:solidFill>
              </a:rPr>
              <a:t>MeasureUnitName</a:t>
            </a:r>
            <a:r>
              <a:rPr lang="en-US" sz="1200" dirty="0">
                <a:solidFill>
                  <a:srgbClr val="CC0000"/>
                </a:solidFill>
              </a:rPr>
              <a:t>&gt;</a:t>
            </a:r>
          </a:p>
          <a:p>
            <a:pPr lvl="1"/>
            <a:r>
              <a:rPr lang="en-US" sz="1200" dirty="0">
                <a:solidFill>
                  <a:srgbClr val="CC0000"/>
                </a:solidFill>
              </a:rPr>
              <a:t>		&lt;/</a:t>
            </a:r>
            <a:r>
              <a:rPr lang="en-US" sz="1200" dirty="0" err="1">
                <a:solidFill>
                  <a:srgbClr val="CC0000"/>
                </a:solidFill>
              </a:rPr>
              <a:t>MeasureUnit</a:t>
            </a:r>
            <a:r>
              <a:rPr lang="en-US" sz="1200" dirty="0">
                <a:solidFill>
                  <a:srgbClr val="CC0000"/>
                </a:solidFill>
              </a:rPr>
              <a:t>&gt;</a:t>
            </a:r>
          </a:p>
          <a:p>
            <a:pPr lvl="1"/>
            <a:r>
              <a:rPr lang="en-US" sz="1200" dirty="0">
                <a:solidFill>
                  <a:srgbClr val="CC0000"/>
                </a:solidFill>
              </a:rPr>
              <a:t>		&lt;</a:t>
            </a:r>
            <a:r>
              <a:rPr lang="en-US" sz="1200" dirty="0" err="1">
                <a:solidFill>
                  <a:srgbClr val="CC0000"/>
                </a:solidFill>
              </a:rPr>
              <a:t>MeasureName</a:t>
            </a:r>
            <a:r>
              <a:rPr lang="en-US" sz="1200" dirty="0">
                <a:solidFill>
                  <a:srgbClr val="CC0000"/>
                </a:solidFill>
              </a:rPr>
              <a:t>&gt;</a:t>
            </a:r>
            <a:r>
              <a:rPr lang="en-US" sz="1200" dirty="0"/>
              <a:t>Acres</a:t>
            </a:r>
            <a:r>
              <a:rPr lang="en-US" sz="1200" dirty="0">
                <a:solidFill>
                  <a:srgbClr val="CC0000"/>
                </a:solidFill>
              </a:rPr>
              <a:t>&lt;/</a:t>
            </a:r>
            <a:r>
              <a:rPr lang="en-US" sz="1200" dirty="0" err="1">
                <a:solidFill>
                  <a:srgbClr val="CC0000"/>
                </a:solidFill>
              </a:rPr>
              <a:t>MeasureName</a:t>
            </a:r>
            <a:r>
              <a:rPr lang="en-US" sz="1200" dirty="0">
                <a:solidFill>
                  <a:srgbClr val="CC0000"/>
                </a:solidFill>
              </a:rPr>
              <a:t>&gt;</a:t>
            </a:r>
          </a:p>
          <a:p>
            <a:pPr lvl="1"/>
            <a:r>
              <a:rPr lang="en-US" sz="1200" dirty="0">
                <a:solidFill>
                  <a:srgbClr val="CC0000"/>
                </a:solidFill>
              </a:rPr>
              <a:t>	&lt;/</a:t>
            </a:r>
            <a:r>
              <a:rPr lang="en-US" sz="1200" dirty="0" err="1">
                <a:solidFill>
                  <a:srgbClr val="CC0000"/>
                </a:solidFill>
              </a:rPr>
              <a:t>NPSMeasure</a:t>
            </a:r>
            <a:r>
              <a:rPr lang="en-US" sz="1200" dirty="0">
                <a:solidFill>
                  <a:srgbClr val="CC0000"/>
                </a:solidFill>
              </a:rPr>
              <a:t>&gt;</a:t>
            </a:r>
          </a:p>
          <a:p>
            <a:pPr lvl="1"/>
            <a:r>
              <a:rPr lang="en-US" sz="1200" dirty="0">
                <a:solidFill>
                  <a:srgbClr val="CC0000"/>
                </a:solidFill>
              </a:rPr>
              <a:t>	&lt;</a:t>
            </a:r>
            <a:r>
              <a:rPr lang="en-US" sz="1200" dirty="0" err="1">
                <a:solidFill>
                  <a:srgbClr val="CC0000"/>
                </a:solidFill>
              </a:rPr>
              <a:t>BmpLabel</a:t>
            </a:r>
            <a:r>
              <a:rPr lang="en-US" sz="1200" dirty="0">
                <a:solidFill>
                  <a:srgbClr val="CC0000"/>
                </a:solidFill>
              </a:rPr>
              <a:t>&gt;</a:t>
            </a:r>
            <a:r>
              <a:rPr lang="en-US" sz="1200" dirty="0"/>
              <a:t>Conowingo</a:t>
            </a:r>
            <a:r>
              <a:rPr lang="en-US" sz="1200" dirty="0">
                <a:solidFill>
                  <a:srgbClr val="CC0000"/>
                </a:solidFill>
              </a:rPr>
              <a:t>&lt;/</a:t>
            </a:r>
            <a:r>
              <a:rPr lang="en-US" sz="1200" dirty="0" err="1">
                <a:solidFill>
                  <a:srgbClr val="CC0000"/>
                </a:solidFill>
              </a:rPr>
              <a:t>BmpLabel</a:t>
            </a:r>
            <a:r>
              <a:rPr lang="en-US" sz="1200" dirty="0">
                <a:solidFill>
                  <a:srgbClr val="CC0000"/>
                </a:solidFill>
              </a:rPr>
              <a:t>&gt;</a:t>
            </a:r>
          </a:p>
          <a:p>
            <a:pPr lvl="1"/>
            <a:r>
              <a:rPr lang="en-US" sz="1200" dirty="0">
                <a:solidFill>
                  <a:srgbClr val="CC0000"/>
                </a:solidFill>
              </a:rPr>
              <a:t>	&lt;</a:t>
            </a:r>
            <a:r>
              <a:rPr lang="en-US" sz="1200" dirty="0" err="1">
                <a:solidFill>
                  <a:srgbClr val="CC0000"/>
                </a:solidFill>
              </a:rPr>
              <a:t>StateUniqueIdentifier</a:t>
            </a:r>
            <a:r>
              <a:rPr lang="en-US" sz="1200" dirty="0">
                <a:solidFill>
                  <a:srgbClr val="CC0000"/>
                </a:solidFill>
              </a:rPr>
              <a:t>&gt;</a:t>
            </a:r>
            <a:r>
              <a:rPr lang="en-US" sz="1200" dirty="0"/>
              <a:t>13273</a:t>
            </a:r>
            <a:r>
              <a:rPr lang="en-US" sz="1200" dirty="0">
                <a:solidFill>
                  <a:srgbClr val="CC0000"/>
                </a:solidFill>
              </a:rPr>
              <a:t>&lt;/</a:t>
            </a:r>
            <a:r>
              <a:rPr lang="en-US" sz="1200" dirty="0" err="1">
                <a:solidFill>
                  <a:srgbClr val="CC0000"/>
                </a:solidFill>
              </a:rPr>
              <a:t>StateUniqueIdentifier</a:t>
            </a:r>
            <a:r>
              <a:rPr lang="en-US" sz="1200" dirty="0">
                <a:solidFill>
                  <a:srgbClr val="CC0000"/>
                </a:solidFill>
              </a:rPr>
              <a:t>&gt;</a:t>
            </a:r>
          </a:p>
          <a:p>
            <a:pPr lvl="1"/>
            <a:r>
              <a:rPr lang="en-US" sz="1200" dirty="0">
                <a:solidFill>
                  <a:srgbClr val="CC0000"/>
                </a:solidFill>
              </a:rPr>
              <a:t>	&lt;</a:t>
            </a:r>
            <a:r>
              <a:rPr lang="en-US" sz="1200" dirty="0" err="1">
                <a:solidFill>
                  <a:srgbClr val="CC0000"/>
                </a:solidFill>
              </a:rPr>
              <a:t>ImplementationQualifier</a:t>
            </a:r>
            <a:r>
              <a:rPr lang="en-US" sz="1200" dirty="0">
                <a:solidFill>
                  <a:srgbClr val="CC0000"/>
                </a:solidFill>
              </a:rPr>
              <a:t>&gt;</a:t>
            </a:r>
            <a:r>
              <a:rPr lang="en-US" sz="1200" dirty="0"/>
              <a:t>IMFW</a:t>
            </a:r>
            <a:r>
              <a:rPr lang="en-US" sz="1200" dirty="0">
                <a:solidFill>
                  <a:srgbClr val="CC0000"/>
                </a:solidFill>
              </a:rPr>
              <a:t>&lt;/</a:t>
            </a:r>
            <a:r>
              <a:rPr lang="en-US" sz="1200" dirty="0" err="1">
                <a:solidFill>
                  <a:srgbClr val="CC0000"/>
                </a:solidFill>
              </a:rPr>
              <a:t>ImplementationQualifier</a:t>
            </a:r>
            <a:r>
              <a:rPr lang="en-US" sz="1200" dirty="0">
                <a:solidFill>
                  <a:srgbClr val="CC0000"/>
                </a:solidFill>
              </a:rPr>
              <a:t>&gt;</a:t>
            </a:r>
          </a:p>
          <a:p>
            <a:pPr lvl="1"/>
            <a:r>
              <a:rPr lang="en-US" sz="1200" dirty="0">
                <a:solidFill>
                  <a:srgbClr val="CC0000"/>
                </a:solidFill>
              </a:rPr>
              <a:t>&lt;/</a:t>
            </a:r>
            <a:r>
              <a:rPr lang="en-US" sz="1200" dirty="0" err="1">
                <a:solidFill>
                  <a:srgbClr val="CC0000"/>
                </a:solidFill>
              </a:rPr>
              <a:t>BMPIdentity</a:t>
            </a:r>
            <a:r>
              <a:rPr lang="en-US" sz="1200" dirty="0">
                <a:solidFill>
                  <a:srgbClr val="CC0000"/>
                </a:solidFill>
              </a:rPr>
              <a:t>&gt;</a:t>
            </a:r>
          </a:p>
          <a:p>
            <a:pPr lvl="1"/>
            <a:r>
              <a:rPr lang="en-US" sz="1200" dirty="0"/>
              <a:t>……….</a:t>
            </a:r>
          </a:p>
          <a:p>
            <a:r>
              <a:rPr lang="en-US" sz="1200" dirty="0">
                <a:solidFill>
                  <a:srgbClr val="CC0000"/>
                </a:solidFill>
              </a:rPr>
              <a:t>&lt;/</a:t>
            </a:r>
            <a:r>
              <a:rPr lang="en-US" sz="1200" dirty="0" err="1">
                <a:solidFill>
                  <a:srgbClr val="CC0000"/>
                </a:solidFill>
              </a:rPr>
              <a:t>NPSBMPIdentity</a:t>
            </a:r>
            <a:r>
              <a:rPr lang="en-US" sz="1200" dirty="0">
                <a:solidFill>
                  <a:srgbClr val="CC0000"/>
                </a:solidFill>
              </a:rPr>
              <a:t>&gt;</a:t>
            </a:r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18EB5801-83AE-181D-FEC2-3E9E8F7A91FC}"/>
              </a:ext>
            </a:extLst>
          </p:cNvPr>
          <p:cNvSpPr/>
          <p:nvPr/>
        </p:nvSpPr>
        <p:spPr>
          <a:xfrm>
            <a:off x="4648912" y="4836918"/>
            <a:ext cx="1524001" cy="418377"/>
          </a:xfrm>
          <a:prstGeom prst="wedgeRoundRectCallout">
            <a:avLst>
              <a:gd name="adj1" fmla="val -100043"/>
              <a:gd name="adj2" fmla="val 56533"/>
              <a:gd name="adj3" fmla="val 16667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Conowingo Label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FDC9ACD-0DD2-1301-F942-F2D52F1C206B}"/>
              </a:ext>
            </a:extLst>
          </p:cNvPr>
          <p:cNvCxnSpPr>
            <a:cxnSpLocks/>
          </p:cNvCxnSpPr>
          <p:nvPr/>
        </p:nvCxnSpPr>
        <p:spPr>
          <a:xfrm>
            <a:off x="1529697" y="5375305"/>
            <a:ext cx="2315910" cy="0"/>
          </a:xfrm>
          <a:prstGeom prst="line">
            <a:avLst/>
          </a:prstGeom>
          <a:ln w="1905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6345630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WebAC1E</Template>
  <TotalTime>478</TotalTime>
  <Words>502</Words>
  <Application>Microsoft Office PowerPoint</Application>
  <PresentationFormat>Widescreen</PresentationFormat>
  <Paragraphs>59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Gill Sans MT</vt:lpstr>
      <vt:lpstr>Parcel</vt:lpstr>
      <vt:lpstr>BMPs for Crediting toward the Conowingo WIP</vt:lpstr>
      <vt:lpstr>Agenda</vt:lpstr>
      <vt:lpstr>Watershed implementation plans</vt:lpstr>
      <vt:lpstr>Tracking Progress</vt:lpstr>
      <vt:lpstr>Reporting Requirements</vt:lpstr>
      <vt:lpstr>NEIEN Schema – BMP Label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BMPs for Crediting toward the Conowingo WIP</dc:title>
  <dc:creator>Olivia Devereux</dc:creator>
  <cp:lastModifiedBy>Olivia Devereux</cp:lastModifiedBy>
  <cp:revision>9</cp:revision>
  <dcterms:created xsi:type="dcterms:W3CDTF">2023-06-13T14:24:51Z</dcterms:created>
  <dcterms:modified xsi:type="dcterms:W3CDTF">2023-06-21T17:58:15Z</dcterms:modified>
</cp:coreProperties>
</file>